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9" r:id="rId3"/>
    <p:sldId id="270" r:id="rId4"/>
    <p:sldId id="256" r:id="rId5"/>
    <p:sldId id="259" r:id="rId6"/>
    <p:sldId id="260" r:id="rId7"/>
    <p:sldId id="261" r:id="rId8"/>
    <p:sldId id="262" r:id="rId9"/>
    <p:sldId id="285" r:id="rId10"/>
    <p:sldId id="286" r:id="rId11"/>
    <p:sldId id="263" r:id="rId12"/>
    <p:sldId id="281" r:id="rId13"/>
    <p:sldId id="282" r:id="rId14"/>
    <p:sldId id="283" r:id="rId15"/>
    <p:sldId id="284" r:id="rId16"/>
    <p:sldId id="264" r:id="rId17"/>
    <p:sldId id="265" r:id="rId18"/>
    <p:sldId id="266" r:id="rId19"/>
    <p:sldId id="267" r:id="rId20"/>
    <p:sldId id="268" r:id="rId21"/>
    <p:sldId id="277" r:id="rId22"/>
    <p:sldId id="278" r:id="rId23"/>
    <p:sldId id="279" r:id="rId24"/>
    <p:sldId id="280" r:id="rId25"/>
    <p:sldId id="275" r:id="rId26"/>
    <p:sldId id="27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4" autoAdjust="0"/>
    <p:restoredTop sz="94660"/>
  </p:normalViewPr>
  <p:slideViewPr>
    <p:cSldViewPr>
      <p:cViewPr>
        <p:scale>
          <a:sx n="60" d="100"/>
          <a:sy n="60" d="100"/>
        </p:scale>
        <p:origin x="-2004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ED6566-3CE2-49D8-9E0E-FC41998F8EEA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682FB7-505B-492B-AB83-1B84BBF43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2886D4-69F9-45CA-8AD3-57E2598678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FD35-5340-45B9-8A1E-66019718BBF3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C25B7-6353-41B0-8167-02EC3A90F8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55BD7-986B-4701-BE45-DDA4FE4C9132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DFFF0-5E09-437F-8EB8-BBBF44AD6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F9D8-ED00-48D9-9444-058E817BFB1C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3D4B-53A6-433E-AB3F-45378604B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32BC-8CE8-40A8-BFE3-D079692E1F46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188F-0ED8-4182-8E08-5D7CFA272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97DEF-BD0C-41EA-8B6E-7952FD069885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2098-10E9-45B8-859F-86DCA462A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0F7C-2C48-4CA9-8C95-443A12B93959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2D56B-981E-431F-9D4D-06EAFA0A2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B9417-659E-4C5A-9563-725DD1C0942F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8321C-C5CF-4984-BADA-CD06A050C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F48F7-0D6D-4D8F-8DF9-9B5DE4753766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C7345-8A2C-43D0-842B-00F7BA744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0CB5-59DC-4532-9D66-E2CEA647F4F7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ED676-0F0E-449F-9886-030617283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FE041-8031-4C0F-99F4-42A99283656B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850A2-B754-474C-AA01-7615D2BE5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BF7FC-CD25-4DCF-B468-6FDD6CD06BE2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CA65-7F18-4129-91D5-506868692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209ED1-DE45-45C4-96A8-22CB3ED33670}" type="datetimeFigureOut">
              <a:rPr lang="ru-RU"/>
              <a:pPr>
                <a:defRPr/>
              </a:pPr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52250F-14DE-4840-98D4-58068B924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hyperlink" Target="&#1041;&#1072;&#1073;&#1072;%20&#1103;&#1075;&#1072;-.WA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1\Desktop\1360429181_5afd4a0cfed2866c8c29ac83b152f7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284" y="444922"/>
            <a:ext cx="8595622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ИССЛЕДОВАТЕЛЬСКИЙ ПРОЕКТ 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ПО ЛИТЕРАТУРНОМУ ЧТЕНИЮ 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«РОЛЬ БАБЫ ЯГИ В СЮЖЕТАХ  </a:t>
            </a:r>
          </a:p>
          <a:p>
            <a:pPr algn="ctr">
              <a:defRPr/>
            </a:pPr>
            <a:r>
              <a:rPr lang="ru-RU" altLang="ru-RU" sz="3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РУССКИХ НАРОДНЫХ СКАЗОК»</a:t>
            </a:r>
            <a:endParaRPr lang="ru-RU" altLang="ru-RU" sz="36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5867400" y="3068638"/>
            <a:ext cx="30257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tx2"/>
                </a:solidFill>
              </a:rPr>
              <a:t>Работу выполнили:</a:t>
            </a:r>
          </a:p>
          <a:p>
            <a:r>
              <a:rPr lang="ru-RU" sz="2000" b="1">
                <a:solidFill>
                  <a:schemeClr val="tx2"/>
                </a:solidFill>
              </a:rPr>
              <a:t>Хусаинова  Л.</a:t>
            </a:r>
          </a:p>
          <a:p>
            <a:r>
              <a:rPr lang="ru-RU" sz="2000" b="1">
                <a:solidFill>
                  <a:schemeClr val="tx2"/>
                </a:solidFill>
              </a:rPr>
              <a:t>Грачёва К.</a:t>
            </a:r>
          </a:p>
          <a:p>
            <a:r>
              <a:rPr lang="ru-RU" sz="2000" b="1">
                <a:solidFill>
                  <a:schemeClr val="tx2"/>
                </a:solidFill>
              </a:rPr>
              <a:t>Сафин Т.</a:t>
            </a:r>
          </a:p>
          <a:p>
            <a:r>
              <a:rPr lang="ru-RU" sz="2000" b="1">
                <a:solidFill>
                  <a:schemeClr val="tx2"/>
                </a:solidFill>
              </a:rPr>
              <a:t>Руководитель:</a:t>
            </a:r>
          </a:p>
          <a:p>
            <a:r>
              <a:rPr lang="ru-RU" sz="2000" b="1">
                <a:solidFill>
                  <a:schemeClr val="tx2"/>
                </a:solidFill>
              </a:rPr>
              <a:t>Марусина Н.Г.</a:t>
            </a:r>
          </a:p>
          <a:p>
            <a:endParaRPr lang="ru-RU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>
            <a:off x="3276600" y="1844675"/>
            <a:ext cx="45720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0825" y="188913"/>
          <a:ext cx="8642350" cy="7151687"/>
        </p:xfrm>
        <a:graphic>
          <a:graphicData uri="http://schemas.openxmlformats.org/drawingml/2006/table">
            <a:tbl>
              <a:tblPr/>
              <a:tblGrid>
                <a:gridCol w="1728788"/>
                <a:gridCol w="2305050"/>
                <a:gridCol w="4608512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Название сказки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Внешний облик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Роль Бабы Яги  в судьбе персонажа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81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Финист – ясный   Сокол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 этой сказке три Бабы Яги: каждая старше другой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Все они помогают Марьюшке: указывают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дорогу и дарят подарки; младшая дарит серебряное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донце да золотое веретенце, средняя – серебряное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блюдо и золотое яичко, а самая старая – золотое пялечко да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иголочку, которые помогут Марьюшке.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90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Иван Быкович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 печке лежит Баба Яга, костяная нога, из угла в угол, нос в потолок.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Баба Яга слезла с печи,  кланялась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низко, спать уложила.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427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Василий-королевич и  Марья Ягинишна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Три Бабы Яги, одна старше другой. Лежала из угла в угол Баба Яга, костяная нога, нос в потолок врос, губы на притолоке висят.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Младшая и средняя Баба Яга указывают королевичам дорогу, куда ехать. Старшая Баба Яга выдают своих дочерей замуж за королевичей, но ночью пытается их обезглавить.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63" y="0"/>
            <a:ext cx="9140826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987675" y="836613"/>
            <a:ext cx="45720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382713"/>
            <a:ext cx="2663825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АНДРЕЙ\Мои документы\МОРОЗОВА Н.Т\img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88840"/>
            <a:ext cx="2016224" cy="27363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cxnSp>
        <p:nvCxnSpPr>
          <p:cNvPr id="9" name="Прямая со стрелкой 8"/>
          <p:cNvCxnSpPr/>
          <p:nvPr/>
        </p:nvCxnSpPr>
        <p:spPr>
          <a:xfrm flipH="1">
            <a:off x="2555875" y="2205038"/>
            <a:ext cx="647700" cy="865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5" descr="C:\Documents and Settings\Администратор\Рабочий стол\портфолио\картинки Л.Д\мультики\kl-koczer-nn-47729142_koch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988841"/>
            <a:ext cx="2088232" cy="273630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1" name="Picture 4" descr="C:\Documents and Settings\Администратор\Рабочий стол\портфолио\картинки Л.Д\мультики\Jaga8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5301208"/>
            <a:ext cx="2016224" cy="194421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2" name="Picture 6" descr="C:\Documents and Settings\Администратор\Рабочий стол\портфолио\картинки Л.Д\мультики\03lab2s4n12417881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5301208"/>
            <a:ext cx="2016273" cy="19455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cxnSp>
        <p:nvCxnSpPr>
          <p:cNvPr id="13" name="Прямая со стрелкой 12"/>
          <p:cNvCxnSpPr/>
          <p:nvPr/>
        </p:nvCxnSpPr>
        <p:spPr>
          <a:xfrm>
            <a:off x="5724525" y="2205038"/>
            <a:ext cx="647700" cy="792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843213" y="4581525"/>
            <a:ext cx="433387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24525" y="4581525"/>
            <a:ext cx="360363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588" name="Прямоугольник 20"/>
          <p:cNvSpPr>
            <a:spLocks noChangeArrowheads="1"/>
          </p:cNvSpPr>
          <p:nvPr/>
        </p:nvSpPr>
        <p:spPr bwMode="auto">
          <a:xfrm rot="10800000" flipV="1">
            <a:off x="323850" y="1447800"/>
            <a:ext cx="5186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Яга-богатырша</a:t>
            </a:r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4589" name="Прямоугольник 21"/>
          <p:cNvSpPr>
            <a:spLocks noChangeArrowheads="1"/>
          </p:cNvSpPr>
          <p:nvPr/>
        </p:nvSpPr>
        <p:spPr bwMode="auto">
          <a:xfrm>
            <a:off x="5724525" y="1484313"/>
            <a:ext cx="3024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/>
              <a:t>Яга-дарительница</a:t>
            </a:r>
            <a:r>
              <a:rPr lang="ru-RU" sz="2400">
                <a:latin typeface="Calibri" pitchFamily="34" charset="0"/>
              </a:rPr>
              <a:t> </a:t>
            </a:r>
          </a:p>
        </p:txBody>
      </p:sp>
      <p:sp>
        <p:nvSpPr>
          <p:cNvPr id="24590" name="Прямоугольник 22"/>
          <p:cNvSpPr>
            <a:spLocks noChangeArrowheads="1"/>
          </p:cNvSpPr>
          <p:nvPr/>
        </p:nvSpPr>
        <p:spPr bwMode="auto">
          <a:xfrm>
            <a:off x="530225" y="4643438"/>
            <a:ext cx="41767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/>
              <a:t>Яга-похитительница</a:t>
            </a:r>
            <a:r>
              <a:rPr lang="ru-RU" sz="2400">
                <a:latin typeface="Calibri" pitchFamily="34" charset="0"/>
              </a:rPr>
              <a:t> </a:t>
            </a:r>
          </a:p>
        </p:txBody>
      </p:sp>
      <p:sp>
        <p:nvSpPr>
          <p:cNvPr id="24591" name="Прямоугольник 23"/>
          <p:cNvSpPr>
            <a:spLocks noChangeArrowheads="1"/>
          </p:cNvSpPr>
          <p:nvPr/>
        </p:nvSpPr>
        <p:spPr bwMode="auto">
          <a:xfrm rot="10800000" flipV="1">
            <a:off x="5435600" y="4873625"/>
            <a:ext cx="34575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Яга – хранительница </a:t>
            </a:r>
            <a:endParaRPr lang="ru-RU" sz="240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0975" y="104775"/>
            <a:ext cx="8569325" cy="1076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93" name="Прямоугольник 24"/>
          <p:cNvSpPr>
            <a:spLocks noChangeArrowheads="1"/>
          </p:cNvSpPr>
          <p:nvPr/>
        </p:nvSpPr>
        <p:spPr bwMode="auto">
          <a:xfrm>
            <a:off x="4763" y="12065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0000FF"/>
                </a:solidFill>
              </a:rPr>
              <a:t>Баба Яга в волшебных сказках действует в четырёх воплощениях: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1"/>
            <a:ext cx="7560840" cy="1015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Яга-</a:t>
            </a:r>
            <a:r>
              <a:rPr lang="ru-RU" sz="6000" b="1" dirty="0" err="1">
                <a:ln w="1905"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богатырша</a:t>
            </a:r>
            <a:r>
              <a:rPr lang="ru-RU" sz="6000" b="1" dirty="0">
                <a:ln w="190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C:\Documents and Settings\АНДРЕЙ\Мои документы\МОРОЗОВА Н.Т\img0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4035425" cy="5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Мои документы\МОРОЗОВА Н.Т\ЛИТЕРАТУРА 5 класс\проект Баба Яга\Иллюстрации к сказкам о Бабе Яге\img0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00188"/>
            <a:ext cx="4249737" cy="560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539750" y="188913"/>
            <a:ext cx="8135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00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Баба Яга-дарительница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l="9756" t="7536" r="12195" b="11441"/>
          <a:stretch>
            <a:fillRect/>
          </a:stretch>
        </p:blipFill>
        <p:spPr bwMode="auto">
          <a:xfrm>
            <a:off x="179388" y="1428750"/>
            <a:ext cx="3252787" cy="567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4763" y="2286000"/>
            <a:ext cx="51149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6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905"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Яга-похитительница</a:t>
            </a:r>
            <a:r>
              <a:rPr lang="ru-RU" sz="6000" b="1" dirty="0">
                <a:ln w="190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r="1784" b="2432"/>
          <a:stretch>
            <a:fillRect/>
          </a:stretch>
        </p:blipFill>
        <p:spPr bwMode="auto">
          <a:xfrm>
            <a:off x="214313" y="3286125"/>
            <a:ext cx="4105275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2" descr="Баба Яга анимация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1052513"/>
            <a:ext cx="43910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Documents and Settings\Администратор\Рабочий стол\портфолио\картинки Л.Д\мультики\Jaga8_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1714500"/>
            <a:ext cx="2379663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1\Desktop\30741-3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>
                  <a:solidFill>
                    <a:srgbClr val="0000FF"/>
                  </a:solidFill>
                </a:ln>
                <a:solidFill>
                  <a:srgbClr val="CC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>
                <a:ln w="11430">
                  <a:solidFill>
                    <a:srgbClr val="0000FF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Яга-хранительница</a:t>
            </a:r>
          </a:p>
        </p:txBody>
      </p:sp>
      <p:pic>
        <p:nvPicPr>
          <p:cNvPr id="5" name="Picture 4" descr="C:\Documents and Settings\Администратор\Рабочий стол\портфолио\картинки Л.Д\мультики\1229605331_05fbf5e070694e116688da32f0969385_full.jpg"/>
          <p:cNvPicPr>
            <a:picLocks noChangeAspect="1" noChangeArrowheads="1"/>
          </p:cNvPicPr>
          <p:nvPr/>
        </p:nvPicPr>
        <p:blipFill>
          <a:blip r:embed="rId4"/>
          <a:srcRect l="4514" t="784" r="5219" b="937"/>
          <a:stretch>
            <a:fillRect/>
          </a:stretch>
        </p:blipFill>
        <p:spPr bwMode="auto">
          <a:xfrm>
            <a:off x="285750" y="1285875"/>
            <a:ext cx="3168650" cy="55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Documents and Settings\Администратор\Рабочий стол\портфолио\картинки Л.Д\мультики\4a1d7c64d0fa.jpg"/>
          <p:cNvPicPr>
            <a:picLocks noChangeAspect="1" noChangeArrowheads="1"/>
          </p:cNvPicPr>
          <p:nvPr/>
        </p:nvPicPr>
        <p:blipFill>
          <a:blip r:embed="rId5"/>
          <a:srcRect l="6461" t="5118" r="9569" b="5321"/>
          <a:stretch>
            <a:fillRect/>
          </a:stretch>
        </p:blipFill>
        <p:spPr bwMode="auto">
          <a:xfrm>
            <a:off x="3571875" y="2000250"/>
            <a:ext cx="2293938" cy="386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АНДРЕЙ\Мои документы\МОРОЗОВА Н.Т\Рисунки к проекту о Бабе Яге\img0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13" y="1357313"/>
            <a:ext cx="2909887" cy="5500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Горизонтальный свиток 1"/>
          <p:cNvSpPr/>
          <p:nvPr/>
        </p:nvSpPr>
        <p:spPr>
          <a:xfrm>
            <a:off x="1403350" y="333375"/>
            <a:ext cx="6624638" cy="17272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классах было проведено анкетирование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7450" y="2276475"/>
            <a:ext cx="6913563" cy="41052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2781300"/>
            <a:ext cx="5943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1403350" y="404813"/>
            <a:ext cx="6607175" cy="158432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классах было проведено анкетирование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6013" y="2393950"/>
            <a:ext cx="7224712" cy="41306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068638"/>
            <a:ext cx="7153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700338" y="476250"/>
            <a:ext cx="45720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32238" y="620713"/>
            <a:ext cx="4743450" cy="5832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русских сказках Баба Яга злая и добрая. То она грозится поместить череп Ивана-царевича на шест около избушки, то советует Ивану- царевичу, как отыскать Елену Прекрасную.</a:t>
            </a:r>
          </a:p>
        </p:txBody>
      </p:sp>
      <p:pic>
        <p:nvPicPr>
          <p:cNvPr id="5" name="Рисунок 4" descr="Jaga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240360" cy="504056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987675" y="828675"/>
            <a:ext cx="4572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013200" y="0"/>
            <a:ext cx="4321175" cy="176053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Arial" charset="0"/>
              </a:rPr>
              <a:t>ВЫВОДЫ: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40200" y="1773238"/>
            <a:ext cx="4608513" cy="5472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многих русских сказках присутствует Баба Яга;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разных фольклорных произведениях эта героиня разная.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Сказка – продукт своей эпохи, она изменяется во времени, народная мысль вносит в ее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повествование свои поправки.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Современная Баба-Яга чаще приходит на помощь герою, выручая его из трудных ситуаций.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Сказок, в которых Баба Яга помощница больше, чем тех, где она злая и жестокая</a:t>
            </a:r>
            <a:r>
              <a:rPr lang="ru-RU" sz="2000" b="1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6" name="Picture 5" descr="G:\Научно-исследовательская деятельность\Баба Яга\32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81336"/>
            <a:ext cx="3657600" cy="597666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95288" y="404813"/>
            <a:ext cx="4392612" cy="6769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400" b="1" dirty="0">
                <a:solidFill>
                  <a:srgbClr val="002060"/>
                </a:solidFill>
                <a:latin typeface="Arial"/>
              </a:rPr>
              <a:t>БАБА СТРАШНАЯ ЯГА</a:t>
            </a:r>
            <a:br>
              <a:rPr lang="ru-RU" sz="2400" b="1" dirty="0">
                <a:solidFill>
                  <a:srgbClr val="002060"/>
                </a:solidFill>
                <a:latin typeface="Arial"/>
              </a:rPr>
            </a:br>
            <a:r>
              <a:rPr lang="ru-RU" sz="2400" b="1" dirty="0">
                <a:solidFill>
                  <a:srgbClr val="002060"/>
                </a:solidFill>
                <a:latin typeface="Arial"/>
              </a:rPr>
              <a:t>                                                                                     ВМЕСТО НОСА – КОЧЕРГА.</a:t>
            </a:r>
            <a:br>
              <a:rPr lang="ru-RU" sz="2400" b="1" dirty="0">
                <a:solidFill>
                  <a:srgbClr val="002060"/>
                </a:solidFill>
                <a:latin typeface="Arial"/>
              </a:rPr>
            </a:br>
            <a:r>
              <a:rPr lang="ru-RU" sz="2400" b="1" dirty="0">
                <a:solidFill>
                  <a:srgbClr val="002060"/>
                </a:solidFill>
                <a:latin typeface="Arial"/>
              </a:rPr>
              <a:t>                                                                                     ХОДИТ, БРОДИТ ЗДЕСЬ И ТАМ</a:t>
            </a:r>
            <a:br>
              <a:rPr lang="ru-RU" sz="2400" b="1" dirty="0">
                <a:solidFill>
                  <a:srgbClr val="002060"/>
                </a:solidFill>
                <a:latin typeface="Arial"/>
              </a:rPr>
            </a:br>
            <a:r>
              <a:rPr lang="ru-RU" sz="2400" b="1" dirty="0">
                <a:solidFill>
                  <a:srgbClr val="002060"/>
                </a:solidFill>
                <a:latin typeface="Arial"/>
              </a:rPr>
              <a:t>                                                                                     ПО БОЛОТАМ, ПО ЛЕСАМ.</a:t>
            </a:r>
            <a:br>
              <a:rPr lang="ru-RU" sz="2400" b="1" dirty="0">
                <a:solidFill>
                  <a:srgbClr val="002060"/>
                </a:solidFill>
                <a:latin typeface="Arial"/>
              </a:rPr>
            </a:br>
            <a:r>
              <a:rPr lang="ru-RU" sz="2400" b="1" dirty="0">
                <a:solidFill>
                  <a:srgbClr val="002060"/>
                </a:solidFill>
                <a:latin typeface="Arial"/>
              </a:rPr>
              <a:t>                                                                                                           </a:t>
            </a:r>
            <a:r>
              <a:rPr lang="ru-RU" sz="1600" b="1" dirty="0">
                <a:solidFill>
                  <a:srgbClr val="000000"/>
                </a:solidFill>
                <a:latin typeface="Arial"/>
              </a:rPr>
              <a:t>«БАБА ЯГА» ДЕТСКАЯ ПЕСЕНКА</a:t>
            </a:r>
            <a:br>
              <a:rPr lang="ru-RU" sz="1600" b="1" dirty="0">
                <a:solidFill>
                  <a:srgbClr val="000000"/>
                </a:solidFill>
                <a:latin typeface="Arial"/>
              </a:rPr>
            </a:br>
            <a:r>
              <a:rPr lang="ru-RU" sz="1600" b="1" dirty="0">
                <a:solidFill>
                  <a:srgbClr val="000000"/>
                </a:solidFill>
                <a:latin typeface="Arial"/>
              </a:rPr>
              <a:t>                                                                                                             МУЗ. И СЛ. Н. СОКОЛОВОЙ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81513" y="1125538"/>
            <a:ext cx="184150" cy="92233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876300"/>
            <a:ext cx="32432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908175" y="692150"/>
            <a:ext cx="68405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602038" y="0"/>
            <a:ext cx="5153025" cy="5732463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endParaRPr lang="ru-RU" sz="3200" dirty="0">
              <a:solidFill>
                <a:srgbClr val="CC0066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СКАЗКИ ЕЩЕ РАЗ НАПОМИНАЮТ, ЧТО ДОБРО И ЗЛО В ЖИЗНИ  РЯДОМ, НО ДОБРО ВСЕГДА ПОБЕЖДАЕТ.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188913"/>
            <a:ext cx="304641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G:\Научно-исследовательская деятельность\Баба Яга\59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85" y="3487627"/>
            <a:ext cx="3045098" cy="3677537"/>
          </a:xfrm>
          <a:prstGeom prst="roundRect">
            <a:avLst/>
          </a:prstGeom>
          <a:noFill/>
        </p:spPr>
      </p:pic>
      <p:pic>
        <p:nvPicPr>
          <p:cNvPr id="7" name="Picture 9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5300663"/>
            <a:ext cx="1993900" cy="1922462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23" name="Picture 2" descr="БАБА ЯГА ВЫХОДИТ ЗАМУЖ - сказка от Эльфики - Страна Ма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5229225"/>
            <a:ext cx="2160587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013" y="620713"/>
            <a:ext cx="74358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060575"/>
            <a:ext cx="223202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89138"/>
            <a:ext cx="39735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лыбающееся лицо 6">
            <a:hlinkClick r:id="rId4" action="ppaction://hlinkfile"/>
          </p:cNvPr>
          <p:cNvSpPr/>
          <p:nvPr/>
        </p:nvSpPr>
        <p:spPr>
          <a:xfrm>
            <a:off x="2000250" y="5500688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" y="0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>
                  <a:solidFill>
                    <a:srgbClr val="0000FF"/>
                  </a:solidFill>
                </a:ln>
                <a:solidFill>
                  <a:srgbClr val="CC00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Взгляд на Бабу-Ягу глазами детей</a:t>
            </a:r>
          </a:p>
        </p:txBody>
      </p:sp>
      <p:pic>
        <p:nvPicPr>
          <p:cNvPr id="35846" name="Picture 2" descr="Анимашка Баба Яг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3716338"/>
            <a:ext cx="22860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963" y="836613"/>
            <a:ext cx="326390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836613"/>
            <a:ext cx="3498850" cy="47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Анимашка Баба Яга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3954463"/>
            <a:ext cx="1944687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33083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15888"/>
            <a:ext cx="25796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3032125"/>
            <a:ext cx="3640137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Анимашка Баба Яг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3573463"/>
            <a:ext cx="22860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500438"/>
            <a:ext cx="2928937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84313"/>
            <a:ext cx="33623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75" y="328613"/>
            <a:ext cx="47625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Анимашка Баба Яг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644900"/>
            <a:ext cx="22860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1763713" y="0"/>
            <a:ext cx="5329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6000">
                <a:solidFill>
                  <a:srgbClr val="C00000"/>
                </a:solidFill>
              </a:rPr>
              <a:t>Ресурсы</a:t>
            </a:r>
          </a:p>
        </p:txBody>
      </p:sp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684213" y="981075"/>
            <a:ext cx="7704137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Народные русские сказки А.Н. Афанасьева – М.: Детская лит., 1992.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 Пропп В.Я. Исторические корни волшебной сказки. – М., 1985. – 248 с. 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http://www.zankovcom/lit-met3.htm -- статьи по изучению нар. сказок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http://ww.paganism.ru/babayagahtm - о происхождении образа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http://sf.perm.ru/kd_dop_baba.shtml - тематические статьи по теме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http://www.trud.ru/Arhiv2002/03/15/200203150440604.htm- картинки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http://myfhology.narod.ru/heroes/b/baba-yaga.htm - о славянских мифах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>
                <a:solidFill>
                  <a:srgbClr val="002060"/>
                </a:solidFill>
              </a:rPr>
              <a:t>http://sueverija.narod.ru/Muzei/Jaga.htm - о суевериях и обрядах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ru-RU" sz="2400">
                <a:solidFill>
                  <a:srgbClr val="002060"/>
                </a:solidFill>
              </a:rPr>
              <a:t>http</a:t>
            </a:r>
            <a:r>
              <a:rPr lang="ru-RU" altLang="ru-RU" sz="2400">
                <a:solidFill>
                  <a:srgbClr val="002060"/>
                </a:solidFill>
              </a:rPr>
              <a:t>://</a:t>
            </a:r>
            <a:r>
              <a:rPr lang="en-US" altLang="ru-RU" sz="2400">
                <a:solidFill>
                  <a:srgbClr val="002060"/>
                </a:solidFill>
              </a:rPr>
              <a:t>wikipendia.ru</a:t>
            </a:r>
            <a:endParaRPr lang="ru-RU" alt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0" y="1700213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6600" b="1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2" descr="http://animashki.org/_bl/30/577448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88913"/>
            <a:ext cx="47625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571625"/>
            <a:ext cx="37861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500063"/>
            <a:ext cx="4071937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722313" y="476250"/>
            <a:ext cx="7704137" cy="5905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Цель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исследования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Выявить роль Бабы Яги в сюжетах русских народных сказок</a:t>
            </a: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Задачи 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1.Познакомиться с русским фольклором для выбора тех произведений, в которых встречается  Баба Яга.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Познакомиться с историческими сведениями возникновения образа.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3.Поделить отобранные сказки на группы по роли Бабы Яги.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4.Создать классификационную таблицу для выбора преобладающей роли Бабы Яги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1513" y="1125538"/>
            <a:ext cx="184150" cy="92233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755650" y="876300"/>
            <a:ext cx="7761288" cy="43926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7454" y="1163794"/>
            <a:ext cx="7400056" cy="49859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Чтобы ответить на все вопросы</a:t>
            </a:r>
          </a:p>
          <a:p>
            <a:pPr algn="ctr">
              <a:defRPr/>
            </a:pPr>
            <a:r>
              <a:rPr lang="ru-RU" alt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нужно было: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прочитать много русских народных сказок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научиться анализировать сказки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находить полезную информацию в интернете и энциклопедиях, чтобы познакомиться  с историческими сведениями возникновения</a:t>
            </a:r>
          </a:p>
          <a:p>
            <a:pPr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образа Бабы Яги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учиться делать выводы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marL="685800" indent="-68580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23850" y="404813"/>
            <a:ext cx="8496300" cy="61198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60648"/>
            <a:ext cx="7890670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ru-RU" altLang="ru-RU" sz="2400" dirty="0">
                <a:solidFill>
                  <a:srgbClr val="000000"/>
                </a:solidFill>
                <a:cs typeface="+mn-cs"/>
              </a:rPr>
              <a:t>   </a:t>
            </a:r>
          </a:p>
          <a:p>
            <a:pPr algn="ctr" eaLnBrk="0" hangingPunct="0">
              <a:defRPr/>
            </a:pPr>
            <a:r>
              <a:rPr 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Родословная Бабы-Яги</a:t>
            </a:r>
          </a:p>
          <a:p>
            <a:pPr eaLnBrk="0" hangingPunct="0">
              <a:defRPr/>
            </a:pPr>
            <a:r>
              <a:rPr lang="ru-RU" altLang="ru-RU" sz="4000" b="1" dirty="0">
                <a:solidFill>
                  <a:srgbClr val="000000"/>
                </a:solidFill>
                <a:cs typeface="+mn-cs"/>
              </a:rPr>
              <a:t>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6" descr="C:\Documents and Settings\Администратор\Мои документы\0_49135_84a62e16_X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428750"/>
            <a:ext cx="5000625" cy="465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85750" y="0"/>
            <a:ext cx="8572500" cy="17145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878684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4000" b="1" dirty="0">
                <a:solidFill>
                  <a:srgbClr val="C00000"/>
                </a:solidFill>
                <a:cs typeface="+mn-cs"/>
              </a:rPr>
              <a:t>Образ Бабы Яги </a:t>
            </a:r>
          </a:p>
          <a:p>
            <a:pPr algn="ctr">
              <a:defRPr/>
            </a:pPr>
            <a:r>
              <a:rPr lang="ru-RU" altLang="ru-RU" sz="4000" b="1" dirty="0">
                <a:solidFill>
                  <a:srgbClr val="C00000"/>
                </a:solidFill>
                <a:cs typeface="+mn-cs"/>
              </a:rPr>
              <a:t>в сказках других народов</a:t>
            </a:r>
            <a:r>
              <a:rPr lang="ru-RU" altLang="ru-RU" sz="4000" dirty="0">
                <a:solidFill>
                  <a:srgbClr val="C00000"/>
                </a:solidFill>
                <a:cs typeface="+mn-cs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0225" y="3290888"/>
            <a:ext cx="185738" cy="64611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500063" y="857250"/>
            <a:ext cx="7751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000" b="1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87850" y="3968750"/>
            <a:ext cx="1841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63" y="2071688"/>
            <a:ext cx="2286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2500313"/>
            <a:ext cx="264318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" descr="Музыкальная открытка Позитив для друзей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2500313"/>
            <a:ext cx="2571750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3276600" y="1844675"/>
            <a:ext cx="45720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575" y="1354138"/>
            <a:ext cx="5400675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C00000"/>
                </a:solidFill>
                <a:cs typeface="+mn-cs"/>
              </a:rPr>
              <a:t>МЫ ПРОЧИТАЛИ МНОГО РУССКИХ НАРОДНЫХ СКАЗОК. ДЛЯ АНАЛИЗА НАМИ БЫЛИ ОТОБРАНЫ ТОЛЬКО ТЕ, В КОТОРЫХ ПРИСУТСТВУЕТ ТАКОЙ ПЕРСОНАЖ, КАК БАБА ЯГА.</a:t>
            </a:r>
            <a:r>
              <a:rPr lang="ru-RU" altLang="ru-RU" sz="2400" kern="0" dirty="0">
                <a:solidFill>
                  <a:srgbClr val="C00000"/>
                </a:solidFill>
                <a:cs typeface="+mn-cs"/>
              </a:rPr>
              <a:t/>
            </a:r>
            <a:br>
              <a:rPr lang="ru-RU" altLang="ru-RU" sz="2400" kern="0" dirty="0">
                <a:solidFill>
                  <a:srgbClr val="C00000"/>
                </a:solidFill>
                <a:cs typeface="+mn-cs"/>
              </a:rPr>
            </a:br>
            <a:r>
              <a:rPr lang="ru-RU" altLang="ru-RU" sz="2400" kern="0" dirty="0">
                <a:solidFill>
                  <a:srgbClr val="C00000"/>
                </a:solidFill>
                <a:cs typeface="+mn-cs"/>
              </a:rPr>
              <a:t>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2060"/>
                </a:solidFill>
                <a:cs typeface="+mn-cs"/>
              </a:rPr>
              <a:t>СВОИ НАБЛЮДЕНИЯ НАД ЭТИМ ОБРАЗОМ  ОФОРМИЛИ В ВИДЕ ТАБЛИЦЫ </a:t>
            </a:r>
            <a:endParaRPr lang="ru-RU" sz="2400" b="1" kern="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49275"/>
            <a:ext cx="26638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1\Desktop\30741-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3276600" y="1844675"/>
            <a:ext cx="45720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0825" y="188913"/>
          <a:ext cx="8640763" cy="6964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504"/>
                <a:gridCol w="2437193"/>
                <a:gridCol w="4431264"/>
              </a:tblGrid>
              <a:tr h="10081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Название сказки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Внешний облик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Роль Бабы Яги  в судьбе персонажа</a:t>
                      </a:r>
                      <a:endParaRPr kumimoji="0" lang="ru-RU" alt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0091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Сказка о </a:t>
                      </a:r>
                      <a:r>
                        <a:rPr kumimoji="0" lang="ru-RU" alt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молодильных</a:t>
                      </a: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яблоках и живой воде»  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Сидит в избушке на курьей ножке Баба Яга старых лет. Каждая Баба Яга старее предыдущей.</a:t>
                      </a:r>
                      <a:endParaRPr kumimoji="0" lang="ru-RU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этой сказке три Бабы Яги, все они помогают Ивану–царевичу: дают совет, подробно объясняют, что и как нужно делать и дают своего коня, указывают дорогу. На обратном пути спасают героя, помогают ему уйти от погони, дают ему отдохнувшего коня, а сами задерживают девицу Синеглазку.</a:t>
                      </a:r>
                      <a:endParaRPr kumimoji="0" lang="ru-RU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8855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«Царевна – лягушка»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Иван–царевич вошел и видит: на печи, на девятом кирпиче, лежит Баба Яга – костяная нога, зубы – на полке, а нос в потолок врос.</a:t>
                      </a:r>
                      <a:endParaRPr kumimoji="0" lang="ru-RU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Баба Яга Ивана–царевича выпарила, напоила, накормила, в постель уложила. Она рассказывает тайну смерти Кощея Бессмертного, указывает, где растет высокий дуб.</a:t>
                      </a:r>
                      <a:endParaRPr kumimoji="0" lang="ru-RU" alt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848552">
                <a:tc>
                  <a:txBody>
                    <a:bodyPr/>
                    <a:lstStyle/>
                    <a:p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«Гуси-лебеди»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лавке сидит старая Баба Яга.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Баба Яга повелевает гусями, которые по её приказу похищают ребенка. Она топит печь, чтобы съесть брата и сестру. В этой сказке Баба Яга злая людоедка, похитительница детей.</a:t>
                      </a:r>
                    </a:p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576</Words>
  <Application>Microsoft Office PowerPoint</Application>
  <PresentationFormat>Экран (4:3)</PresentationFormat>
  <Paragraphs>75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59</cp:revision>
  <dcterms:created xsi:type="dcterms:W3CDTF">2015-01-15T20:45:45Z</dcterms:created>
  <dcterms:modified xsi:type="dcterms:W3CDTF">2015-11-29T18:51:09Z</dcterms:modified>
</cp:coreProperties>
</file>